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318" r:id="rId2"/>
    <p:sldId id="259" r:id="rId3"/>
    <p:sldId id="279" r:id="rId4"/>
    <p:sldId id="313" r:id="rId5"/>
    <p:sldId id="308" r:id="rId6"/>
    <p:sldId id="261" r:id="rId7"/>
    <p:sldId id="265" r:id="rId8"/>
    <p:sldId id="262" r:id="rId9"/>
    <p:sldId id="263" r:id="rId10"/>
    <p:sldId id="266" r:id="rId11"/>
    <p:sldId id="309" r:id="rId12"/>
    <p:sldId id="283" r:id="rId13"/>
    <p:sldId id="280" r:id="rId14"/>
    <p:sldId id="310" r:id="rId15"/>
    <p:sldId id="312" r:id="rId16"/>
    <p:sldId id="311" r:id="rId17"/>
    <p:sldId id="306" r:id="rId18"/>
    <p:sldId id="272" r:id="rId19"/>
    <p:sldId id="282" r:id="rId20"/>
    <p:sldId id="273" r:id="rId21"/>
    <p:sldId id="267" r:id="rId22"/>
    <p:sldId id="268" r:id="rId23"/>
    <p:sldId id="269" r:id="rId24"/>
    <p:sldId id="270" r:id="rId25"/>
    <p:sldId id="271" r:id="rId26"/>
    <p:sldId id="274" r:id="rId27"/>
    <p:sldId id="275" r:id="rId28"/>
    <p:sldId id="276" r:id="rId29"/>
    <p:sldId id="277" r:id="rId30"/>
    <p:sldId id="278" r:id="rId31"/>
    <p:sldId id="281" r:id="rId32"/>
    <p:sldId id="314" r:id="rId33"/>
    <p:sldId id="315" r:id="rId34"/>
    <p:sldId id="316" r:id="rId35"/>
    <p:sldId id="317" r:id="rId36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58"/>
    <p:restoredTop sz="94568"/>
  </p:normalViewPr>
  <p:slideViewPr>
    <p:cSldViewPr snapToGrid="0" snapToObjects="1">
      <p:cViewPr varScale="1">
        <p:scale>
          <a:sx n="191" d="100"/>
          <a:sy n="191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283C3-12D5-DE4B-9445-FDB57A357B0B}" type="datetimeFigureOut">
              <a:rPr lang="en-US" smtClean="0"/>
              <a:t>8/13/18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D88FE-11FC-C848-A616-4C775D344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89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NRP Continental</a:t>
            </a:r>
            <a:r>
              <a:rPr lang="en-US" baseline="0" dirty="0"/>
              <a:t> groundwater model</a:t>
            </a:r>
            <a:r>
              <a:rPr lang="en-US" dirty="0"/>
              <a:t> – 65 models, single</a:t>
            </a:r>
            <a:r>
              <a:rPr lang="en-US" baseline="0" dirty="0"/>
              <a:t> layer, 300 m resolution, </a:t>
            </a:r>
            <a:endParaRPr lang="en-US" dirty="0"/>
          </a:p>
          <a:p>
            <a:endParaRPr lang="en-US" dirty="0"/>
          </a:p>
          <a:p>
            <a:r>
              <a:rPr lang="en-US" dirty="0"/>
              <a:t>Unique at USGS compared to consultants</a:t>
            </a:r>
            <a:r>
              <a:rPr lang="en-US" baseline="0" dirty="0"/>
              <a:t> and other </a:t>
            </a:r>
            <a:r>
              <a:rPr lang="en-US" baseline="0" dirty="0" err="1"/>
              <a:t>govt</a:t>
            </a:r>
            <a:r>
              <a:rPr lang="en-US" baseline="0" dirty="0"/>
              <a:t> agencies in that we work over many different scales.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79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9A53-605A-B54A-BFF5-24A33751F9BE}" type="datetimeFigureOut">
              <a:rPr lang="en-US" smtClean="0"/>
              <a:t>8/13/18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BBC4E-15B0-A14B-B15B-97400163A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90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9A53-605A-B54A-BFF5-24A33751F9BE}" type="datetimeFigureOut">
              <a:rPr lang="en-US" smtClean="0"/>
              <a:t>8/13/18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BBC4E-15B0-A14B-B15B-97400163A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6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9A53-605A-B54A-BFF5-24A33751F9BE}" type="datetimeFigureOut">
              <a:rPr lang="en-US" smtClean="0"/>
              <a:t>8/13/18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BBC4E-15B0-A14B-B15B-97400163A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74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9A53-605A-B54A-BFF5-24A33751F9BE}" type="datetimeFigureOut">
              <a:rPr lang="en-US" smtClean="0"/>
              <a:t>8/13/18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BBC4E-15B0-A14B-B15B-97400163A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75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9A53-605A-B54A-BFF5-24A33751F9BE}" type="datetimeFigureOut">
              <a:rPr lang="en-US" smtClean="0"/>
              <a:t>8/13/18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BBC4E-15B0-A14B-B15B-97400163A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26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9A53-605A-B54A-BFF5-24A33751F9BE}" type="datetimeFigureOut">
              <a:rPr lang="en-US" smtClean="0"/>
              <a:t>8/13/18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BBC4E-15B0-A14B-B15B-97400163A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77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9A53-605A-B54A-BFF5-24A33751F9BE}" type="datetimeFigureOut">
              <a:rPr lang="en-US" smtClean="0"/>
              <a:t>8/13/18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BBC4E-15B0-A14B-B15B-97400163A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0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9A53-605A-B54A-BFF5-24A33751F9BE}" type="datetimeFigureOut">
              <a:rPr lang="en-US" smtClean="0"/>
              <a:t>8/13/18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BBC4E-15B0-A14B-B15B-97400163A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9A53-605A-B54A-BFF5-24A33751F9BE}" type="datetimeFigureOut">
              <a:rPr lang="en-US" smtClean="0"/>
              <a:t>8/13/18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BBC4E-15B0-A14B-B15B-97400163A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3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9A53-605A-B54A-BFF5-24A33751F9BE}" type="datetimeFigureOut">
              <a:rPr lang="en-US" smtClean="0"/>
              <a:t>8/13/18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BBC4E-15B0-A14B-B15B-97400163A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96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69A53-605A-B54A-BFF5-24A33751F9BE}" type="datetimeFigureOut">
              <a:rPr lang="en-US" smtClean="0"/>
              <a:t>8/13/18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BBC4E-15B0-A14B-B15B-97400163A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87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9A53-605A-B54A-BFF5-24A33751F9BE}" type="datetimeFigureOut">
              <a:rPr lang="en-US" smtClean="0"/>
              <a:t>8/13/18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BBC4E-15B0-A14B-B15B-97400163A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0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C68D-D7D2-7F4A-8708-EA9A983441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Modeling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0310A-681D-484B-B864-78DAA6AF3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Groundwater Flow and Solute Transport Modeling</a:t>
            </a:r>
          </a:p>
          <a:p>
            <a:r>
              <a:rPr lang="en-US" dirty="0"/>
              <a:t>August 20-23, 2018</a:t>
            </a:r>
          </a:p>
          <a:p>
            <a:r>
              <a:rPr lang="en-US" dirty="0"/>
              <a:t>Port Hueneme, California</a:t>
            </a:r>
          </a:p>
          <a:p>
            <a:r>
              <a:rPr lang="en-US" dirty="0"/>
              <a:t>Langevin, Hughes, </a:t>
            </a:r>
            <a:r>
              <a:rPr lang="en-US" dirty="0" err="1"/>
              <a:t>Paulinski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721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61C4-2905-6F4C-B6AF-3318212E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2D0F-CF0F-1445-A3C5-89054CE29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Steady state or Transient</a:t>
            </a:r>
          </a:p>
          <a:p>
            <a:r>
              <a:rPr lang="en-US" dirty="0"/>
              <a:t>Scale</a:t>
            </a:r>
          </a:p>
          <a:p>
            <a:r>
              <a:rPr lang="en-US" dirty="0"/>
              <a:t>Resolution</a:t>
            </a:r>
          </a:p>
          <a:p>
            <a:r>
              <a:rPr lang="en-US" dirty="0"/>
              <a:t>Dimensionality</a:t>
            </a:r>
          </a:p>
        </p:txBody>
      </p:sp>
    </p:spTree>
    <p:extLst>
      <p:ext uri="{BB962C8B-B14F-4D97-AF65-F5344CB8AC3E}">
        <p14:creationId xmlns:p14="http://schemas.microsoft.com/office/powerpoint/2010/main" val="3594232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896AA1-0435-664E-B6DB-E373610A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F60E7E-6FE1-5645-B7B1-D78531ED7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49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EE51E-BCB2-F647-8FF7-38CA0B9B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F18DE-A27F-8344-9DC1-CFDB9F3BC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263" y="1828000"/>
            <a:ext cx="6245475" cy="423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4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F01B-3920-DD40-BA8D-5B603B5B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2EF82-64B6-0641-9EF8-A833690B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10130"/>
            <a:ext cx="3749887" cy="2003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485C00-9FAD-FD4C-9A03-0E45E0083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169" y="1929547"/>
            <a:ext cx="3673554" cy="1984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926CA1-07E0-2E41-AC5D-8679AAEA5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593" y="4052744"/>
            <a:ext cx="3845305" cy="218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98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896AA1-0435-664E-B6DB-E373610A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F60E7E-6FE1-5645-B7B1-D78531ED7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06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11C287-982B-BE45-836A-1DBE587E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09771-FC23-BC44-9DDF-B680AC45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09" y="2624989"/>
            <a:ext cx="6097181" cy="281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51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896AA1-0435-664E-B6DB-E373610A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F60E7E-6FE1-5645-B7B1-D78531ED7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77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38" y="32474"/>
            <a:ext cx="5999017" cy="1381917"/>
          </a:xfrm>
        </p:spPr>
        <p:txBody>
          <a:bodyPr/>
          <a:lstStyle/>
          <a:p>
            <a:r>
              <a:rPr lang="en-US" dirty="0"/>
              <a:t>A Framework for All Scales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45" y="3794607"/>
            <a:ext cx="2296364" cy="2917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940" y="3784065"/>
            <a:ext cx="2305242" cy="29738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212" y="321902"/>
            <a:ext cx="2426144" cy="31417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70666" y="1169939"/>
            <a:ext cx="1177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continental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9975" y="0"/>
            <a:ext cx="1416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regional/state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9610" y="3462097"/>
            <a:ext cx="1907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county/</a:t>
            </a:r>
            <a:r>
              <a:rPr lang="en-US" sz="1600" dirty="0" err="1">
                <a:solidFill>
                  <a:srgbClr val="FFFF00"/>
                </a:solidFill>
              </a:rPr>
              <a:t>subregional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69915" y="3492885"/>
            <a:ext cx="1051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municipal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02702" y="3539066"/>
            <a:ext cx="50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site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7059" y="3864046"/>
            <a:ext cx="2802495" cy="28722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28" y="1579057"/>
            <a:ext cx="2801101" cy="172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18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F6CCC-C1BA-6044-AAE7-2B140EBAF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Regular Grid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B569F-5801-804C-8229-80540671A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42522"/>
            <a:ext cx="3781982" cy="2636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61A19C-DA76-FC40-A6E2-272F589EA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472" y="2450950"/>
            <a:ext cx="4076907" cy="24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3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F6CCC-C1BA-6044-AAE7-2B140EBAF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449A5-841C-F542-B8B7-704DDA00A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730" y="400628"/>
            <a:ext cx="5495306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79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E1A2-9660-6945-8CD6-E33ACA4A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046A4-9062-6443-9D26-F32658241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 models</a:t>
            </a:r>
          </a:p>
          <a:p>
            <a:pPr lvl="1"/>
            <a:r>
              <a:rPr lang="en-US" dirty="0"/>
              <a:t>Analytical models</a:t>
            </a:r>
          </a:p>
          <a:p>
            <a:pPr lvl="1"/>
            <a:r>
              <a:rPr lang="en-US" dirty="0"/>
              <a:t>Numerical models</a:t>
            </a:r>
          </a:p>
          <a:p>
            <a:r>
              <a:rPr lang="en-US" dirty="0"/>
              <a:t>Physical models</a:t>
            </a:r>
          </a:p>
          <a:p>
            <a:r>
              <a:rPr lang="en-US" dirty="0"/>
              <a:t>Electric analog models</a:t>
            </a:r>
          </a:p>
        </p:txBody>
      </p:sp>
    </p:spTree>
    <p:extLst>
      <p:ext uri="{BB962C8B-B14F-4D97-AF65-F5344CB8AC3E}">
        <p14:creationId xmlns:p14="http://schemas.microsoft.com/office/powerpoint/2010/main" val="26069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890B-9561-2141-9057-2710D7D8F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B71476-B754-7A4A-A4BC-46DA77287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854200"/>
            <a:ext cx="7899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74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D15B-04CA-144C-806C-43401565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534C2-7D6E-1649-8A68-921947448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879600"/>
            <a:ext cx="3530600" cy="302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E422A8-B18D-D944-839E-0B26EB41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0" y="1879600"/>
            <a:ext cx="35687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7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1907-64FC-DA4C-A3C5-35BACD61D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C8D0C-31E3-244B-9B00-59CA2D11C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076450"/>
            <a:ext cx="3556000" cy="303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C71FBC-03E8-604E-8F9B-846BCABC6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0" y="2076450"/>
            <a:ext cx="3568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01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139D5-70C9-F842-A2C7-221C7C80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A01E9-B2E7-764F-B866-E318A0BB3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1936750"/>
            <a:ext cx="3695700" cy="367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FB9179-E2D7-9947-8881-5999668F7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950" y="1936750"/>
            <a:ext cx="3708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76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EADC-FBBB-884B-9853-490B55762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CA3DC-9E92-C040-B4C7-21E05FDDA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41" y="2036579"/>
            <a:ext cx="7809509" cy="425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2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D9B2-948C-0349-BA76-EE2C38E20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6465E-CE00-224F-8DEE-2883CE0C2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23" y="929075"/>
            <a:ext cx="6259354" cy="499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77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4B419-4552-9344-A87F-F3D5430C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or 3D?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711B5-FB25-6D48-8381-3D061C4EE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85" y="1190232"/>
            <a:ext cx="6296429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98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8C803-FF62-F74B-A84B-3AFFB78D4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2F84E3-DAFE-914A-B82B-A950EFA62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15" y="1847866"/>
            <a:ext cx="6322170" cy="44322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FE48B2-8322-6749-9076-7259E4780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678" y="2735328"/>
            <a:ext cx="1490414" cy="192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0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4ED8-571F-D846-908C-BF55B9F20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7EEC2-3DEB-494F-86B4-D56E947A1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70" y="1903018"/>
            <a:ext cx="6524659" cy="4499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8CC2E-504E-8C42-83A0-B6A6BB156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678" y="2735328"/>
            <a:ext cx="1490414" cy="192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56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5204-74CB-6947-A33B-84FF4E31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76475-B106-AC4A-82A2-4C08819CC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07" y="1774761"/>
            <a:ext cx="6299671" cy="44547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0E9660-E092-7E4E-9581-A84225DBD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678" y="2735328"/>
            <a:ext cx="1490414" cy="192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36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7108-4B0E-554C-9112-BD456CE7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DA79F-843D-0A4B-9B17-8DAE06AE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63" y="1447858"/>
            <a:ext cx="2403961" cy="51525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198EED-6011-0441-B42D-7CA447199B60}"/>
              </a:ext>
            </a:extLst>
          </p:cNvPr>
          <p:cNvSpPr/>
          <p:nvPr/>
        </p:nvSpPr>
        <p:spPr>
          <a:xfrm>
            <a:off x="5643363" y="1360189"/>
            <a:ext cx="1961838" cy="424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Objectives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B6D422-CFB9-434A-8F32-B8F8A7482CBA}"/>
              </a:ext>
            </a:extLst>
          </p:cNvPr>
          <p:cNvSpPr/>
          <p:nvPr/>
        </p:nvSpPr>
        <p:spPr>
          <a:xfrm>
            <a:off x="5545271" y="2047543"/>
            <a:ext cx="2158022" cy="424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Conceptual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BB32C-73BB-7143-94BF-26187F85218E}"/>
              </a:ext>
            </a:extLst>
          </p:cNvPr>
          <p:cNvSpPr/>
          <p:nvPr/>
        </p:nvSpPr>
        <p:spPr>
          <a:xfrm>
            <a:off x="5437370" y="2734897"/>
            <a:ext cx="2373824" cy="424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Mathematical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11F36-0FF3-AA45-91A1-FC34A7272C26}"/>
              </a:ext>
            </a:extLst>
          </p:cNvPr>
          <p:cNvSpPr/>
          <p:nvPr/>
        </p:nvSpPr>
        <p:spPr>
          <a:xfrm>
            <a:off x="5643363" y="3422251"/>
            <a:ext cx="1961838" cy="424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Design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FE53D4-4F47-D746-86C7-25F73B40AF91}"/>
              </a:ext>
            </a:extLst>
          </p:cNvPr>
          <p:cNvSpPr/>
          <p:nvPr/>
        </p:nvSpPr>
        <p:spPr>
          <a:xfrm>
            <a:off x="5954301" y="4109605"/>
            <a:ext cx="1339962" cy="424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Calibration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F2D43E-F152-994B-A8D4-F0F34BF571BC}"/>
              </a:ext>
            </a:extLst>
          </p:cNvPr>
          <p:cNvSpPr/>
          <p:nvPr/>
        </p:nvSpPr>
        <p:spPr>
          <a:xfrm>
            <a:off x="5954301" y="4796959"/>
            <a:ext cx="1339962" cy="424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Forecast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A1D431-D748-434B-B00B-B1E3EB2240D3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6624282" y="1784821"/>
            <a:ext cx="0" cy="26272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F9FB8E-8A43-E744-804C-E84FB0A8F6A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624282" y="2472175"/>
            <a:ext cx="0" cy="26272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E5FBB0-BCBF-4E45-AD0A-2DD42195EB8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624282" y="3159529"/>
            <a:ext cx="0" cy="26272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9254B97-6335-124C-9D52-95C0F9F5DBF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624282" y="3846883"/>
            <a:ext cx="0" cy="26272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A10507-8937-A54E-A248-F7D1C065CFA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6624282" y="4534237"/>
            <a:ext cx="0" cy="26272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763A5A-C348-034D-BFE2-916404C13FA5}"/>
              </a:ext>
            </a:extLst>
          </p:cNvPr>
          <p:cNvCxnSpPr>
            <a:cxnSpLocks/>
            <a:stCxn id="11" idx="2"/>
            <a:endCxn id="41" idx="0"/>
          </p:cNvCxnSpPr>
          <p:nvPr/>
        </p:nvCxnSpPr>
        <p:spPr>
          <a:xfrm>
            <a:off x="6624282" y="5221591"/>
            <a:ext cx="0" cy="26272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59226D7-63E6-B94E-BF6E-22C383D859B2}"/>
              </a:ext>
            </a:extLst>
          </p:cNvPr>
          <p:cNvCxnSpPr>
            <a:cxnSpLocks/>
            <a:stCxn id="11" idx="3"/>
            <a:endCxn id="7" idx="3"/>
          </p:cNvCxnSpPr>
          <p:nvPr/>
        </p:nvCxnSpPr>
        <p:spPr>
          <a:xfrm flipV="1">
            <a:off x="7294263" y="2259859"/>
            <a:ext cx="409030" cy="2749416"/>
          </a:xfrm>
          <a:prstGeom prst="bentConnector3">
            <a:avLst>
              <a:gd name="adj1" fmla="val 232735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9EE4A20C-A3CD-8C48-8CD1-427A4E4C853D}"/>
              </a:ext>
            </a:extLst>
          </p:cNvPr>
          <p:cNvCxnSpPr>
            <a:cxnSpLocks/>
            <a:stCxn id="11" idx="3"/>
            <a:endCxn id="8" idx="3"/>
          </p:cNvCxnSpPr>
          <p:nvPr/>
        </p:nvCxnSpPr>
        <p:spPr>
          <a:xfrm flipV="1">
            <a:off x="7294263" y="2947213"/>
            <a:ext cx="516931" cy="2062062"/>
          </a:xfrm>
          <a:prstGeom prst="bentConnector3">
            <a:avLst>
              <a:gd name="adj1" fmla="val 14422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24424C08-0A6E-BF43-913F-E08C7747AB4B}"/>
              </a:ext>
            </a:extLst>
          </p:cNvPr>
          <p:cNvSpPr/>
          <p:nvPr/>
        </p:nvSpPr>
        <p:spPr>
          <a:xfrm>
            <a:off x="5813605" y="5484313"/>
            <a:ext cx="1621354" cy="424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1461159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346A-CB33-074C-84DA-B4432DF7C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Discretization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A718A3-4F1D-904E-A63A-46DE1D02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228" y="1451695"/>
            <a:ext cx="5091545" cy="496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89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E2B65-DE68-A840-8E86-AF389F05C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D05F7F-1350-4C4B-A1B1-5E9F520A4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878" y="1262179"/>
            <a:ext cx="5130244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03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896AA1-0435-664E-B6DB-E373610A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F60E7E-6FE1-5645-B7B1-D78531ED7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25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896AA1-0435-664E-B6DB-E373610A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F60E7E-6FE1-5645-B7B1-D78531ED7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60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896AA1-0435-664E-B6DB-E373610A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F60E7E-6FE1-5645-B7B1-D78531ED7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19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B71953-5685-184E-84BB-0AEA39C1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347FF-6981-0049-B15A-3B0CDF774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119" y="1410303"/>
            <a:ext cx="3991265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31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96E14-EFFA-7943-8B60-F5CED7D6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285D8-D3BE-E54F-9CD2-1C496D9EC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64" y="1711498"/>
            <a:ext cx="6530975" cy="45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90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2E3562-83EB-064E-A7CC-3A05A39E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76A6F-2ABA-1449-9069-AE55CE517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41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73A5-6F20-5443-9B60-75D679DB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D1527-9F72-464B-B9CB-0090C925F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the purpose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3E6D2-D80B-FE4D-8FC5-061730BD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2543867"/>
            <a:ext cx="8312727" cy="29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9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A14F7E-A4C9-B843-B93A-5102E487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7F129-C928-5846-9F60-A705DC37B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78" y="311728"/>
            <a:ext cx="593124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95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80868-D46D-FB4E-9F61-88D4EE56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Groundwater Flow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B80F1-4227-934F-A9F2-A6E592BC6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06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E02C6-BE11-8E42-ACD8-614A5644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Numerical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18015-BE9B-AC43-9F77-E579E9D8A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Finite Volume</a:t>
            </a:r>
          </a:p>
          <a:p>
            <a:r>
              <a:rPr lang="en-US" dirty="0"/>
              <a:t>Finite Element</a:t>
            </a:r>
          </a:p>
        </p:txBody>
      </p:sp>
    </p:spTree>
    <p:extLst>
      <p:ext uri="{BB962C8B-B14F-4D97-AF65-F5344CB8AC3E}">
        <p14:creationId xmlns:p14="http://schemas.microsoft.com/office/powerpoint/2010/main" val="3099723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{138C1262-0820-954D-8DBF-E335E7CEED50}tf10001061</Template>
  <TotalTime>1556</TotalTime>
  <Words>164</Words>
  <Application>Microsoft Macintosh PowerPoint</Application>
  <PresentationFormat>Letter Paper (8.5x11 in)</PresentationFormat>
  <Paragraphs>58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The Modeling Process</vt:lpstr>
      <vt:lpstr>What is a model?</vt:lpstr>
      <vt:lpstr>Modeling Process</vt:lpstr>
      <vt:lpstr>Recommended Reading</vt:lpstr>
      <vt:lpstr>Define Objectives</vt:lpstr>
      <vt:lpstr>Why do we model?</vt:lpstr>
      <vt:lpstr>PowerPoint Presentation</vt:lpstr>
      <vt:lpstr>Groundwater Flow Equation</vt:lpstr>
      <vt:lpstr>Types of Numerical Models</vt:lpstr>
      <vt:lpstr>Important Considerations</vt:lpstr>
      <vt:lpstr>Conceptual Model</vt:lpstr>
      <vt:lpstr>Conceptual Model</vt:lpstr>
      <vt:lpstr>Conceptual Model</vt:lpstr>
      <vt:lpstr>Mathematical Model</vt:lpstr>
      <vt:lpstr>PowerPoint Presentation</vt:lpstr>
      <vt:lpstr>Model Design</vt:lpstr>
      <vt:lpstr>A Framework for All Scales</vt:lpstr>
      <vt:lpstr>MODFLOW Regular Grid</vt:lpstr>
      <vt:lpstr>Model Grid</vt:lpstr>
      <vt:lpstr>PowerPoint Presentation</vt:lpstr>
      <vt:lpstr>Resolution</vt:lpstr>
      <vt:lpstr>PowerPoint Presentation</vt:lpstr>
      <vt:lpstr>PowerPoint Presentation</vt:lpstr>
      <vt:lpstr>PowerPoint Presentation</vt:lpstr>
      <vt:lpstr>PowerPoint Presentation</vt:lpstr>
      <vt:lpstr>2D or 3D?</vt:lpstr>
      <vt:lpstr>Assigning Values</vt:lpstr>
      <vt:lpstr>Assigning Values</vt:lpstr>
      <vt:lpstr>Assigning Values</vt:lpstr>
      <vt:lpstr>Temporal Discretization</vt:lpstr>
      <vt:lpstr>Transient Solution</vt:lpstr>
      <vt:lpstr>Calibration</vt:lpstr>
      <vt:lpstr>Forecast</vt:lpstr>
      <vt:lpstr>Document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Groundwater Flow and Solute Transport Modeling</dc:title>
  <dc:creator>Langevin, Christian D</dc:creator>
  <cp:lastModifiedBy>Langevin, Christian D</cp:lastModifiedBy>
  <cp:revision>25</cp:revision>
  <dcterms:created xsi:type="dcterms:W3CDTF">2018-08-07T12:28:22Z</dcterms:created>
  <dcterms:modified xsi:type="dcterms:W3CDTF">2018-08-13T14:33:34Z</dcterms:modified>
</cp:coreProperties>
</file>